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71" r:id="rId4"/>
    <p:sldId id="258" r:id="rId5"/>
    <p:sldId id="259" r:id="rId6"/>
    <p:sldId id="260" r:id="rId7"/>
    <p:sldId id="261" r:id="rId8"/>
    <p:sldId id="262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9900"/>
    <a:srgbClr val="00CC00"/>
    <a:srgbClr val="D5FF5D"/>
    <a:srgbClr val="292929"/>
    <a:srgbClr val="C1EFFF"/>
    <a:srgbClr val="CC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9455-6A45-46E0-A41B-D6957D459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D09D0-9B49-444B-8EA4-81C2666E2E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A688-E2F2-410B-8500-BD4F9E584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1CD3E-D6C6-4668-BD6C-A0277AE2D0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5F19-E82D-4596-A7F2-4367803E4D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7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6AD8-FB79-42BF-B4E3-EBC31A1D5A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2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4401-A750-44D2-B2EB-D4C46A3EA5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25B0-05CF-45AE-946F-8B7DE6AC23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D4FB-8909-4450-B3C6-81E0D8A253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7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E14-A692-45D8-AA97-E9B6120A32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7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398F-8129-481C-8E2E-7447EAE8E5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7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C56C-3473-4850-BEA0-FEB80853C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EDFC-8C78-4FF0-A995-98D1C9DD52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08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2AF7-FC2C-441D-B8E6-8E6B706C5D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56FD-4670-4CAE-B630-1FB8841C6D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45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3E75-28B8-4F54-8817-58AF941602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927B5-BF3B-42B4-A438-CF417BD5B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A920-CD3E-4455-8183-79A36DA8BA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ADE1-4761-42BD-B52C-C4A225DFF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EFAC7-5141-4B75-93E1-CBA7C5F60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C3367-2E58-4E79-8049-FD0C315D9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53F1-6530-4BCD-946D-907DC8BB3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6ADF8-06C5-4AEA-BAB5-76E27E3D1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1C5E86-13FC-4F5F-BFF5-44264657CDA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D6BF8E-E228-45B6-B502-2A2BDADB446F}" type="slidenum">
              <a:rPr lang="ru-RU">
                <a:solidFill>
                  <a:srgbClr val="000000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1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1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1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71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1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1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1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2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2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2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2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72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2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763713" y="692150"/>
            <a:ext cx="5616575" cy="739775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accent2"/>
                </a:solidFill>
                <a:latin typeface="Bernard MT Condensed" pitchFamily="18" charset="0"/>
              </a:rPr>
              <a:t>ОКРУЖАЮЩИЙ МИР</a:t>
            </a:r>
          </a:p>
        </p:txBody>
      </p:sp>
      <p:pic>
        <p:nvPicPr>
          <p:cNvPr id="3090" name="Picture 18" descr="368CF0E1"/>
          <p:cNvPicPr>
            <a:picLocks noChangeAspect="1" noChangeArrowheads="1"/>
          </p:cNvPicPr>
          <p:nvPr/>
        </p:nvPicPr>
        <p:blipFill>
          <a:blip r:embed="rId3" cstate="email">
            <a:lum bright="-6000" contrast="48000"/>
          </a:blip>
          <a:srcRect/>
          <a:stretch>
            <a:fillRect/>
          </a:stretch>
        </p:blipFill>
        <p:spPr bwMode="auto">
          <a:xfrm>
            <a:off x="1403350" y="1916113"/>
            <a:ext cx="2447925" cy="3455987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091" name="Picture 19" descr="5926F2AA"/>
          <p:cNvPicPr>
            <a:picLocks noChangeAspect="1" noChangeArrowheads="1"/>
          </p:cNvPicPr>
          <p:nvPr/>
        </p:nvPicPr>
        <p:blipFill>
          <a:blip r:embed="rId4" cstate="email">
            <a:lum bright="-6000" contrast="42000"/>
          </a:blip>
          <a:srcRect/>
          <a:stretch>
            <a:fillRect/>
          </a:stretch>
        </p:blipFill>
        <p:spPr bwMode="auto">
          <a:xfrm>
            <a:off x="5292725" y="1916113"/>
            <a:ext cx="2406650" cy="345757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3203575" y="333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400" b="1" smtClean="0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0393" name="Rectangle 153"/>
          <p:cNvSpPr>
            <a:spLocks noChangeArrowheads="1"/>
          </p:cNvSpPr>
          <p:nvPr/>
        </p:nvSpPr>
        <p:spPr bwMode="auto">
          <a:xfrm>
            <a:off x="3708400" y="333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ы</a:t>
            </a:r>
            <a:endParaRPr lang="ru-RU" sz="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4211638" y="3333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Б</a:t>
            </a:r>
          </a:p>
        </p:txBody>
      </p:sp>
      <p:sp>
        <p:nvSpPr>
          <p:cNvPr id="10395" name="Rectangle 155"/>
          <p:cNvSpPr>
            <a:spLocks noChangeArrowheads="1"/>
          </p:cNvSpPr>
          <p:nvPr/>
        </p:nvSpPr>
        <p:spPr bwMode="auto">
          <a:xfrm>
            <a:off x="4211638" y="16287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400" b="1" smtClean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0396" name="Rectangle 156"/>
          <p:cNvSpPr>
            <a:spLocks noChangeArrowheads="1"/>
          </p:cNvSpPr>
          <p:nvPr/>
        </p:nvSpPr>
        <p:spPr bwMode="auto">
          <a:xfrm>
            <a:off x="3203575" y="765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З</a:t>
            </a:r>
          </a:p>
        </p:txBody>
      </p:sp>
      <p:sp>
        <p:nvSpPr>
          <p:cNvPr id="10397" name="Rectangle 157"/>
          <p:cNvSpPr>
            <a:spLocks noChangeArrowheads="1"/>
          </p:cNvSpPr>
          <p:nvPr/>
        </p:nvSpPr>
        <p:spPr bwMode="auto">
          <a:xfrm>
            <a:off x="3714750" y="785813"/>
            <a:ext cx="500063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0398" name="Rectangle 158"/>
          <p:cNvSpPr>
            <a:spLocks noChangeArrowheads="1"/>
          </p:cNvSpPr>
          <p:nvPr/>
        </p:nvSpPr>
        <p:spPr bwMode="auto">
          <a:xfrm>
            <a:off x="4211638" y="7651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0399" name="Rectangle 159"/>
          <p:cNvSpPr>
            <a:spLocks noChangeArrowheads="1"/>
          </p:cNvSpPr>
          <p:nvPr/>
        </p:nvSpPr>
        <p:spPr bwMode="auto">
          <a:xfrm>
            <a:off x="4714876" y="78579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10400" name="Rectangle 160"/>
          <p:cNvSpPr>
            <a:spLocks noChangeArrowheads="1"/>
          </p:cNvSpPr>
          <p:nvPr/>
        </p:nvSpPr>
        <p:spPr bwMode="auto">
          <a:xfrm>
            <a:off x="6732588" y="11969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ы</a:t>
            </a:r>
            <a:endParaRPr lang="ru-RU" sz="3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4211638" y="11969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З</a:t>
            </a:r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4716463" y="11969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0403" name="Rectangle 163"/>
          <p:cNvSpPr>
            <a:spLocks noChangeArrowheads="1"/>
          </p:cNvSpPr>
          <p:nvPr/>
        </p:nvSpPr>
        <p:spPr bwMode="auto">
          <a:xfrm>
            <a:off x="5219700" y="11969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400" b="1" smtClean="0">
                <a:solidFill>
                  <a:srgbClr val="000000"/>
                </a:solidFill>
              </a:rPr>
              <a:t>Ё</a:t>
            </a:r>
          </a:p>
        </p:txBody>
      </p:sp>
      <p:sp>
        <p:nvSpPr>
          <p:cNvPr id="10404" name="Rectangle 164"/>
          <p:cNvSpPr>
            <a:spLocks noChangeArrowheads="1"/>
          </p:cNvSpPr>
          <p:nvPr/>
        </p:nvSpPr>
        <p:spPr bwMode="auto">
          <a:xfrm>
            <a:off x="5724525" y="11969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З</a:t>
            </a:r>
          </a:p>
        </p:txBody>
      </p:sp>
      <p:sp>
        <p:nvSpPr>
          <p:cNvPr id="10405" name="Rectangle 165"/>
          <p:cNvSpPr>
            <a:spLocks noChangeArrowheads="1"/>
          </p:cNvSpPr>
          <p:nvPr/>
        </p:nvSpPr>
        <p:spPr bwMode="auto">
          <a:xfrm>
            <a:off x="6227763" y="11969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10406" name="Rectangle 166"/>
          <p:cNvSpPr>
            <a:spLocks noChangeArrowheads="1"/>
          </p:cNvSpPr>
          <p:nvPr/>
        </p:nvSpPr>
        <p:spPr bwMode="auto">
          <a:xfrm>
            <a:off x="6215063" y="16430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Ь</a:t>
            </a:r>
          </a:p>
        </p:txBody>
      </p:sp>
      <p:sp>
        <p:nvSpPr>
          <p:cNvPr id="10407" name="Rectangle 167"/>
          <p:cNvSpPr>
            <a:spLocks noChangeArrowheads="1"/>
          </p:cNvSpPr>
          <p:nvPr/>
        </p:nvSpPr>
        <p:spPr bwMode="auto">
          <a:xfrm>
            <a:off x="4716463" y="16287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0408" name="Rectangle 168"/>
          <p:cNvSpPr>
            <a:spLocks noChangeArrowheads="1"/>
          </p:cNvSpPr>
          <p:nvPr/>
        </p:nvSpPr>
        <p:spPr bwMode="auto">
          <a:xfrm>
            <a:off x="5219700" y="16287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0409" name="Rectangle 169"/>
          <p:cNvSpPr>
            <a:spLocks noChangeArrowheads="1"/>
          </p:cNvSpPr>
          <p:nvPr/>
        </p:nvSpPr>
        <p:spPr bwMode="auto">
          <a:xfrm>
            <a:off x="5724525" y="16287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0410" name="Rectangle 170"/>
          <p:cNvSpPr>
            <a:spLocks noChangeArrowheads="1"/>
          </p:cNvSpPr>
          <p:nvPr/>
        </p:nvSpPr>
        <p:spPr bwMode="auto">
          <a:xfrm>
            <a:off x="6732588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10411" name="Rectangle 171"/>
          <p:cNvSpPr>
            <a:spLocks noChangeArrowheads="1"/>
          </p:cNvSpPr>
          <p:nvPr/>
        </p:nvSpPr>
        <p:spPr bwMode="auto">
          <a:xfrm>
            <a:off x="2700338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400" b="1" smtClean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0412" name="Rectangle 172"/>
          <p:cNvSpPr>
            <a:spLocks noChangeArrowheads="1"/>
          </p:cNvSpPr>
          <p:nvPr/>
        </p:nvSpPr>
        <p:spPr bwMode="auto">
          <a:xfrm>
            <a:off x="3214688" y="2071688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0413" name="Rectangle 173"/>
          <p:cNvSpPr>
            <a:spLocks noChangeArrowheads="1"/>
          </p:cNvSpPr>
          <p:nvPr/>
        </p:nvSpPr>
        <p:spPr bwMode="auto">
          <a:xfrm>
            <a:off x="3708400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10414" name="Rectangle 174"/>
          <p:cNvSpPr>
            <a:spLocks noChangeArrowheads="1"/>
          </p:cNvSpPr>
          <p:nvPr/>
        </p:nvSpPr>
        <p:spPr bwMode="auto">
          <a:xfrm>
            <a:off x="4211638" y="20605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10415" name="Rectangle 175"/>
          <p:cNvSpPr>
            <a:spLocks noChangeArrowheads="1"/>
          </p:cNvSpPr>
          <p:nvPr/>
        </p:nvSpPr>
        <p:spPr bwMode="auto">
          <a:xfrm>
            <a:off x="4716463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Ь</a:t>
            </a:r>
          </a:p>
        </p:txBody>
      </p:sp>
      <p:sp>
        <p:nvSpPr>
          <p:cNvPr id="10416" name="Rectangle 176"/>
          <p:cNvSpPr>
            <a:spLocks noChangeArrowheads="1"/>
          </p:cNvSpPr>
          <p:nvPr/>
        </p:nvSpPr>
        <p:spPr bwMode="auto">
          <a:xfrm>
            <a:off x="5219700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Ю</a:t>
            </a:r>
          </a:p>
        </p:txBody>
      </p:sp>
      <p:sp>
        <p:nvSpPr>
          <p:cNvPr id="10417" name="Rectangle 177"/>
          <p:cNvSpPr>
            <a:spLocks noChangeArrowheads="1"/>
          </p:cNvSpPr>
          <p:nvPr/>
        </p:nvSpPr>
        <p:spPr bwMode="auto">
          <a:xfrm>
            <a:off x="5724525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0418" name="Rectangle 178"/>
          <p:cNvSpPr>
            <a:spLocks noChangeArrowheads="1"/>
          </p:cNvSpPr>
          <p:nvPr/>
        </p:nvSpPr>
        <p:spPr bwMode="auto">
          <a:xfrm>
            <a:off x="6227763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0419" name="Rectangle 179"/>
          <p:cNvSpPr>
            <a:spLocks noChangeArrowheads="1"/>
          </p:cNvSpPr>
          <p:nvPr/>
        </p:nvSpPr>
        <p:spPr bwMode="auto">
          <a:xfrm>
            <a:off x="4716463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0420" name="Rectangle 180"/>
          <p:cNvSpPr>
            <a:spLocks noChangeArrowheads="1"/>
          </p:cNvSpPr>
          <p:nvPr/>
        </p:nvSpPr>
        <p:spPr bwMode="auto">
          <a:xfrm>
            <a:off x="4211638" y="24923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0421" name="Rectangle 181"/>
          <p:cNvSpPr>
            <a:spLocks noChangeArrowheads="1"/>
          </p:cNvSpPr>
          <p:nvPr/>
        </p:nvSpPr>
        <p:spPr bwMode="auto">
          <a:xfrm>
            <a:off x="3708400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Л</a:t>
            </a:r>
          </a:p>
        </p:txBody>
      </p:sp>
      <p:sp>
        <p:nvSpPr>
          <p:cNvPr id="10422" name="Rectangle 182"/>
          <p:cNvSpPr>
            <a:spLocks noChangeArrowheads="1"/>
          </p:cNvSpPr>
          <p:nvPr/>
        </p:nvSpPr>
        <p:spPr bwMode="auto">
          <a:xfrm>
            <a:off x="3203575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Б</a:t>
            </a:r>
          </a:p>
        </p:txBody>
      </p:sp>
      <p:sp>
        <p:nvSpPr>
          <p:cNvPr id="10423" name="Rectangle 183"/>
          <p:cNvSpPr>
            <a:spLocks noChangeArrowheads="1"/>
          </p:cNvSpPr>
          <p:nvPr/>
        </p:nvSpPr>
        <p:spPr bwMode="auto">
          <a:xfrm>
            <a:off x="2700338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400" b="1" smtClean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0424" name="Rectangle 184"/>
          <p:cNvSpPr>
            <a:spLocks noChangeArrowheads="1"/>
          </p:cNvSpPr>
          <p:nvPr/>
        </p:nvSpPr>
        <p:spPr bwMode="auto">
          <a:xfrm>
            <a:off x="5219700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0425" name="Rectangle 185"/>
          <p:cNvSpPr>
            <a:spLocks noChangeArrowheads="1"/>
          </p:cNvSpPr>
          <p:nvPr/>
        </p:nvSpPr>
        <p:spPr bwMode="auto">
          <a:xfrm>
            <a:off x="5724525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Я</a:t>
            </a:r>
          </a:p>
        </p:txBody>
      </p:sp>
      <p:sp>
        <p:nvSpPr>
          <p:cNvPr id="10426" name="Rectangle 186"/>
          <p:cNvSpPr>
            <a:spLocks noChangeArrowheads="1"/>
          </p:cNvSpPr>
          <p:nvPr/>
        </p:nvSpPr>
        <p:spPr bwMode="auto">
          <a:xfrm>
            <a:off x="5219700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0427" name="Rectangle 187"/>
          <p:cNvSpPr>
            <a:spLocks noChangeArrowheads="1"/>
          </p:cNvSpPr>
          <p:nvPr/>
        </p:nvSpPr>
        <p:spPr bwMode="auto">
          <a:xfrm>
            <a:off x="4716463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0428" name="Rectangle 188"/>
          <p:cNvSpPr>
            <a:spLocks noChangeArrowheads="1"/>
          </p:cNvSpPr>
          <p:nvPr/>
        </p:nvSpPr>
        <p:spPr bwMode="auto">
          <a:xfrm>
            <a:off x="4211638" y="29241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0429" name="Rectangle 189"/>
          <p:cNvSpPr>
            <a:spLocks noChangeArrowheads="1"/>
          </p:cNvSpPr>
          <p:nvPr/>
        </p:nvSpPr>
        <p:spPr bwMode="auto">
          <a:xfrm>
            <a:off x="3708400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0430" name="Rectangle 190"/>
          <p:cNvSpPr>
            <a:spLocks noChangeArrowheads="1"/>
          </p:cNvSpPr>
          <p:nvPr/>
        </p:nvSpPr>
        <p:spPr bwMode="auto">
          <a:xfrm>
            <a:off x="3203575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0431" name="Rectangle 191"/>
          <p:cNvSpPr>
            <a:spLocks noChangeArrowheads="1"/>
          </p:cNvSpPr>
          <p:nvPr/>
        </p:nvSpPr>
        <p:spPr bwMode="auto">
          <a:xfrm>
            <a:off x="2700338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З</a:t>
            </a:r>
          </a:p>
        </p:txBody>
      </p:sp>
      <p:sp>
        <p:nvSpPr>
          <p:cNvPr id="10432" name="Rectangle 192"/>
          <p:cNvSpPr>
            <a:spLocks noChangeArrowheads="1"/>
          </p:cNvSpPr>
          <p:nvPr/>
        </p:nvSpPr>
        <p:spPr bwMode="auto">
          <a:xfrm>
            <a:off x="2195513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400" b="1" smtClean="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4139" name="Rectangle 193"/>
          <p:cNvSpPr>
            <a:spLocks noChangeArrowheads="1"/>
          </p:cNvSpPr>
          <p:nvPr/>
        </p:nvSpPr>
        <p:spPr bwMode="auto">
          <a:xfrm>
            <a:off x="6227763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434" name="Rectangle 194"/>
          <p:cNvSpPr>
            <a:spLocks noChangeArrowheads="1"/>
          </p:cNvSpPr>
          <p:nvPr/>
        </p:nvSpPr>
        <p:spPr bwMode="auto">
          <a:xfrm>
            <a:off x="4716463" y="333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ы</a:t>
            </a:r>
            <a:endParaRPr lang="ru-RU" sz="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435" name="Rectangle 195"/>
          <p:cNvSpPr>
            <a:spLocks noChangeArrowheads="1"/>
          </p:cNvSpPr>
          <p:nvPr/>
        </p:nvSpPr>
        <p:spPr bwMode="auto">
          <a:xfrm>
            <a:off x="5219700" y="765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10443" name="Rectangle 203"/>
          <p:cNvSpPr>
            <a:spLocks noChangeArrowheads="1"/>
          </p:cNvSpPr>
          <p:nvPr/>
        </p:nvSpPr>
        <p:spPr bwMode="auto">
          <a:xfrm>
            <a:off x="2700338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400" b="1" smtClean="0">
                <a:solidFill>
                  <a:srgbClr val="000000"/>
                </a:solidFill>
              </a:rPr>
              <a:t>Г</a:t>
            </a:r>
          </a:p>
        </p:txBody>
      </p:sp>
      <p:sp>
        <p:nvSpPr>
          <p:cNvPr id="10444" name="Rectangle 204"/>
          <p:cNvSpPr>
            <a:spLocks noChangeArrowheads="1"/>
          </p:cNvSpPr>
          <p:nvPr/>
        </p:nvSpPr>
        <p:spPr bwMode="auto">
          <a:xfrm>
            <a:off x="3203575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10445" name="Rectangle 205"/>
          <p:cNvSpPr>
            <a:spLocks noChangeArrowheads="1"/>
          </p:cNvSpPr>
          <p:nvPr/>
        </p:nvSpPr>
        <p:spPr bwMode="auto">
          <a:xfrm>
            <a:off x="3708400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0446" name="Rectangle 206"/>
          <p:cNvSpPr>
            <a:spLocks noChangeArrowheads="1"/>
          </p:cNvSpPr>
          <p:nvPr/>
        </p:nvSpPr>
        <p:spPr bwMode="auto">
          <a:xfrm>
            <a:off x="4211638" y="33575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0447" name="Rectangle 207"/>
          <p:cNvSpPr>
            <a:spLocks noChangeArrowheads="1"/>
          </p:cNvSpPr>
          <p:nvPr/>
        </p:nvSpPr>
        <p:spPr bwMode="auto">
          <a:xfrm>
            <a:off x="4716463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10448" name="Rectangle 208"/>
          <p:cNvSpPr>
            <a:spLocks noChangeArrowheads="1"/>
          </p:cNvSpPr>
          <p:nvPr/>
        </p:nvSpPr>
        <p:spPr bwMode="auto">
          <a:xfrm>
            <a:off x="5219700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0450" name="Rectangle 210"/>
          <p:cNvSpPr>
            <a:spLocks noChangeArrowheads="1"/>
          </p:cNvSpPr>
          <p:nvPr/>
        </p:nvSpPr>
        <p:spPr bwMode="auto">
          <a:xfrm>
            <a:off x="3203575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З</a:t>
            </a:r>
          </a:p>
        </p:txBody>
      </p:sp>
      <p:sp>
        <p:nvSpPr>
          <p:cNvPr id="10451" name="Rectangle 211"/>
          <p:cNvSpPr>
            <a:spLocks noChangeArrowheads="1"/>
          </p:cNvSpPr>
          <p:nvPr/>
        </p:nvSpPr>
        <p:spPr bwMode="auto">
          <a:xfrm>
            <a:off x="3708400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0452" name="Rectangle 212"/>
          <p:cNvSpPr>
            <a:spLocks noChangeArrowheads="1"/>
          </p:cNvSpPr>
          <p:nvPr/>
        </p:nvSpPr>
        <p:spPr bwMode="auto">
          <a:xfrm>
            <a:off x="4211638" y="37893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0453" name="Rectangle 213"/>
          <p:cNvSpPr>
            <a:spLocks noChangeArrowheads="1"/>
          </p:cNvSpPr>
          <p:nvPr/>
        </p:nvSpPr>
        <p:spPr bwMode="auto">
          <a:xfrm>
            <a:off x="4716463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10454" name="Rectangle 214"/>
          <p:cNvSpPr>
            <a:spLocks noChangeArrowheads="1"/>
          </p:cNvSpPr>
          <p:nvPr/>
        </p:nvSpPr>
        <p:spPr bwMode="auto">
          <a:xfrm>
            <a:off x="5219700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0455" name="Rectangle 215"/>
          <p:cNvSpPr>
            <a:spLocks noChangeArrowheads="1"/>
          </p:cNvSpPr>
          <p:nvPr/>
        </p:nvSpPr>
        <p:spPr bwMode="auto">
          <a:xfrm>
            <a:off x="5724525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4154" name="Rectangle 216"/>
          <p:cNvSpPr>
            <a:spLocks noChangeArrowheads="1"/>
          </p:cNvSpPr>
          <p:nvPr/>
        </p:nvSpPr>
        <p:spPr bwMode="auto">
          <a:xfrm>
            <a:off x="6227763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458" name="Rectangle 218"/>
          <p:cNvSpPr>
            <a:spLocks noChangeArrowheads="1"/>
          </p:cNvSpPr>
          <p:nvPr/>
        </p:nvSpPr>
        <p:spPr bwMode="auto">
          <a:xfrm>
            <a:off x="3214678" y="4214818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10459" name="Rectangle 219"/>
          <p:cNvSpPr>
            <a:spLocks noChangeArrowheads="1"/>
          </p:cNvSpPr>
          <p:nvPr/>
        </p:nvSpPr>
        <p:spPr bwMode="auto">
          <a:xfrm>
            <a:off x="3708400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0460" name="Rectangle 220"/>
          <p:cNvSpPr>
            <a:spLocks noChangeArrowheads="1"/>
          </p:cNvSpPr>
          <p:nvPr/>
        </p:nvSpPr>
        <p:spPr bwMode="auto">
          <a:xfrm>
            <a:off x="4211638" y="42211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0461" name="Rectangle 221"/>
          <p:cNvSpPr>
            <a:spLocks noChangeArrowheads="1"/>
          </p:cNvSpPr>
          <p:nvPr/>
        </p:nvSpPr>
        <p:spPr bwMode="auto">
          <a:xfrm>
            <a:off x="4716463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0462" name="Rectangle 222"/>
          <p:cNvSpPr>
            <a:spLocks noChangeArrowheads="1"/>
          </p:cNvSpPr>
          <p:nvPr/>
        </p:nvSpPr>
        <p:spPr bwMode="auto">
          <a:xfrm>
            <a:off x="5219700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0463" name="Rectangle 223"/>
          <p:cNvSpPr>
            <a:spLocks noChangeArrowheads="1"/>
          </p:cNvSpPr>
          <p:nvPr/>
        </p:nvSpPr>
        <p:spPr bwMode="auto">
          <a:xfrm>
            <a:off x="5724525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0464" name="Rectangle 224"/>
          <p:cNvSpPr>
            <a:spLocks noChangeArrowheads="1"/>
          </p:cNvSpPr>
          <p:nvPr/>
        </p:nvSpPr>
        <p:spPr bwMode="auto">
          <a:xfrm>
            <a:off x="6227763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10465" name="Rectangle 225"/>
          <p:cNvSpPr>
            <a:spLocks noChangeArrowheads="1"/>
          </p:cNvSpPr>
          <p:nvPr/>
        </p:nvSpPr>
        <p:spPr bwMode="auto">
          <a:xfrm>
            <a:off x="6732588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0467" name="Rectangle 227"/>
          <p:cNvSpPr>
            <a:spLocks noChangeArrowheads="1"/>
          </p:cNvSpPr>
          <p:nvPr/>
        </p:nvSpPr>
        <p:spPr bwMode="auto">
          <a:xfrm>
            <a:off x="3708400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400" b="1" smtClean="0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10468" name="Rectangle 228"/>
          <p:cNvSpPr>
            <a:spLocks noChangeArrowheads="1"/>
          </p:cNvSpPr>
          <p:nvPr/>
        </p:nvSpPr>
        <p:spPr bwMode="auto">
          <a:xfrm>
            <a:off x="4211638" y="46529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0469" name="Rectangle 229"/>
          <p:cNvSpPr>
            <a:spLocks noChangeArrowheads="1"/>
          </p:cNvSpPr>
          <p:nvPr/>
        </p:nvSpPr>
        <p:spPr bwMode="auto">
          <a:xfrm>
            <a:off x="4716463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10470" name="Rectangle 230"/>
          <p:cNvSpPr>
            <a:spLocks noChangeArrowheads="1"/>
          </p:cNvSpPr>
          <p:nvPr/>
        </p:nvSpPr>
        <p:spPr bwMode="auto">
          <a:xfrm>
            <a:off x="5219700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Ц</a:t>
            </a:r>
          </a:p>
        </p:txBody>
      </p:sp>
      <p:sp>
        <p:nvSpPr>
          <p:cNvPr id="10471" name="Rectangle 231"/>
          <p:cNvSpPr>
            <a:spLocks noChangeArrowheads="1"/>
          </p:cNvSpPr>
          <p:nvPr/>
        </p:nvSpPr>
        <p:spPr bwMode="auto">
          <a:xfrm>
            <a:off x="5724525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ы</a:t>
            </a:r>
            <a:endParaRPr lang="ru-RU" sz="3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473" name="Rectangle 233"/>
          <p:cNvSpPr>
            <a:spLocks noChangeArrowheads="1"/>
          </p:cNvSpPr>
          <p:nvPr/>
        </p:nvSpPr>
        <p:spPr bwMode="auto">
          <a:xfrm>
            <a:off x="3203575" y="50847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400" b="1" smtClean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0474" name="Rectangle 234"/>
          <p:cNvSpPr>
            <a:spLocks noChangeArrowheads="1"/>
          </p:cNvSpPr>
          <p:nvPr/>
        </p:nvSpPr>
        <p:spPr bwMode="auto">
          <a:xfrm>
            <a:off x="3714750" y="5084763"/>
            <a:ext cx="4984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Л</a:t>
            </a:r>
          </a:p>
        </p:txBody>
      </p:sp>
      <p:sp>
        <p:nvSpPr>
          <p:cNvPr id="10475" name="Rectangle 235"/>
          <p:cNvSpPr>
            <a:spLocks noChangeArrowheads="1"/>
          </p:cNvSpPr>
          <p:nvPr/>
        </p:nvSpPr>
        <p:spPr bwMode="auto">
          <a:xfrm>
            <a:off x="4211638" y="50847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Ь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357938" y="2928938"/>
            <a:ext cx="32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286500" y="3786188"/>
            <a:ext cx="32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000000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41756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0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0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0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1.49861E-6 L -0.23281 0.81822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0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4090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2105 L -0.16441 0.7553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3670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04 L -0.09896 0.69241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0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3410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5495E-6 L -0.05052 0.6295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15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0213E-6 L -0.00781 0.56637 " pathEditMode="relative" ptsTypes="AA">
                                      <p:cBhvr>
                                        <p:cTn id="228" dur="2000" fill="hold"/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9066E-6 L 0.04288 0.503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52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19149E-6 L 0.09548 0.43015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215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9371E-6 L 0.14514 0.36702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83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844E-6 L 0.21007 0.30411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52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942E-6 L 0.28454 0.24121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20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5273E-6 L 0.32639 0.1783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89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6512E-6 L 0.38142 0.12604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1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6250"/>
            <a:ext cx="5543550" cy="941388"/>
          </a:xfrm>
        </p:spPr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Отгадайте загадки</a:t>
            </a:r>
          </a:p>
        </p:txBody>
      </p:sp>
      <p:pic>
        <p:nvPicPr>
          <p:cNvPr id="5125" name="Picture 5" descr="368CF0E1"/>
          <p:cNvPicPr>
            <a:picLocks noChangeAspect="1" noChangeArrowheads="1"/>
          </p:cNvPicPr>
          <p:nvPr/>
        </p:nvPicPr>
        <p:blipFill>
          <a:blip r:embed="rId3" cstate="email">
            <a:lum bright="-6000" contrast="48000"/>
          </a:blip>
          <a:srcRect/>
          <a:stretch>
            <a:fillRect/>
          </a:stretch>
        </p:blipFill>
        <p:spPr bwMode="auto">
          <a:xfrm>
            <a:off x="611188" y="765175"/>
            <a:ext cx="1295400" cy="17287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2997200"/>
            <a:ext cx="7920037" cy="10445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В деревянном домике проживают гномики,</a:t>
            </a:r>
          </a:p>
          <a:p>
            <a:pPr algn="ctr"/>
            <a:r>
              <a:rPr lang="ru-RU" sz="2800">
                <a:latin typeface="Comic Sans MS" pitchFamily="66" charset="0"/>
              </a:rPr>
              <a:t>Уж такие добряки – раздают все огоньки.</a:t>
            </a:r>
            <a:r>
              <a:rPr lang="ru-RU" sz="3200">
                <a:latin typeface="Comic Sans MS" pitchFamily="66" charset="0"/>
              </a:rPr>
              <a:t> </a:t>
            </a:r>
          </a:p>
        </p:txBody>
      </p:sp>
      <p:pic>
        <p:nvPicPr>
          <p:cNvPr id="5128" name="Picture 8" descr="c8b41d503ac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933825"/>
            <a:ext cx="2089150" cy="24384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95513" y="1557338"/>
            <a:ext cx="5643562" cy="2566987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Если хорошо заточен, </a:t>
            </a:r>
          </a:p>
          <a:p>
            <a:pPr algn="ctr"/>
            <a:r>
              <a:rPr lang="ru-RU" sz="3200">
                <a:latin typeface="Comic Sans MS" pitchFamily="66" charset="0"/>
              </a:rPr>
              <a:t>Всё легко он режет очень – </a:t>
            </a:r>
          </a:p>
          <a:p>
            <a:pPr algn="ctr"/>
            <a:r>
              <a:rPr lang="ru-RU" sz="3200">
                <a:latin typeface="Comic Sans MS" pitchFamily="66" charset="0"/>
              </a:rPr>
              <a:t>Хлеб, картошку,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свёклу, мясо, </a:t>
            </a:r>
          </a:p>
          <a:p>
            <a:pPr algn="ctr"/>
            <a:r>
              <a:rPr lang="ru-RU" sz="3200">
                <a:latin typeface="Comic Sans MS" pitchFamily="66" charset="0"/>
              </a:rPr>
              <a:t>Рыбу, яблоки и масло.</a:t>
            </a:r>
          </a:p>
        </p:txBody>
      </p:sp>
      <p:pic>
        <p:nvPicPr>
          <p:cNvPr id="5130" name="Picture 10" descr="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8400" y="4149725"/>
            <a:ext cx="2679700" cy="19431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124075" y="1196975"/>
            <a:ext cx="5846763" cy="3119438"/>
          </a:xfrm>
          <a:prstGeom prst="rect">
            <a:avLst/>
          </a:prstGeom>
          <a:solidFill>
            <a:srgbClr val="66FFCC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Встало с краю улицы</a:t>
            </a:r>
          </a:p>
          <a:p>
            <a:pPr algn="ctr"/>
            <a:r>
              <a:rPr lang="ru-RU" sz="2800">
                <a:latin typeface="Comic Sans MS" pitchFamily="66" charset="0"/>
              </a:rPr>
              <a:t>В длинном сапоге</a:t>
            </a:r>
          </a:p>
          <a:p>
            <a:pPr algn="ctr"/>
            <a:r>
              <a:rPr lang="ru-RU" sz="2800">
                <a:latin typeface="Comic Sans MS" pitchFamily="66" charset="0"/>
              </a:rPr>
              <a:t>Чучело трёхглазое на одной ноге.</a:t>
            </a:r>
          </a:p>
          <a:p>
            <a:pPr algn="ctr"/>
            <a:r>
              <a:rPr lang="ru-RU" sz="2800">
                <a:latin typeface="Comic Sans MS" pitchFamily="66" charset="0"/>
              </a:rPr>
              <a:t>Где машины движутся,</a:t>
            </a:r>
          </a:p>
          <a:p>
            <a:pPr algn="ctr"/>
            <a:r>
              <a:rPr lang="ru-RU" sz="2800">
                <a:latin typeface="Comic Sans MS" pitchFamily="66" charset="0"/>
              </a:rPr>
              <a:t>Где сошлись пути,</a:t>
            </a:r>
          </a:p>
          <a:p>
            <a:pPr algn="ctr"/>
            <a:r>
              <a:rPr lang="ru-RU" sz="2800">
                <a:latin typeface="Comic Sans MS" pitchFamily="66" charset="0"/>
              </a:rPr>
              <a:t>Помогает улицу детям перейти.</a:t>
            </a:r>
          </a:p>
        </p:txBody>
      </p:sp>
      <p:pic>
        <p:nvPicPr>
          <p:cNvPr id="5132" name="Picture 12" descr="B855CC72"/>
          <p:cNvPicPr>
            <a:picLocks noChangeAspect="1" noChangeArrowheads="1"/>
          </p:cNvPicPr>
          <p:nvPr/>
        </p:nvPicPr>
        <p:blipFill>
          <a:blip r:embed="rId6" cstate="email">
            <a:lum contrast="18000"/>
          </a:blip>
          <a:srcRect/>
          <a:stretch>
            <a:fillRect/>
          </a:stretch>
        </p:blipFill>
        <p:spPr bwMode="auto">
          <a:xfrm>
            <a:off x="6877050" y="3141663"/>
            <a:ext cx="1547813" cy="314325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051050" y="1844675"/>
            <a:ext cx="3024188" cy="1754326"/>
          </a:xfrm>
          <a:prstGeom prst="rect">
            <a:avLst/>
          </a:prstGeom>
          <a:solidFill>
            <a:srgbClr val="66FFCC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ПОЛЬЗА (безопасность)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292725" y="1844675"/>
            <a:ext cx="3311525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 </a:t>
            </a:r>
            <a:r>
              <a:rPr lang="ru-RU" sz="3600">
                <a:latin typeface="Comic Sans MS" pitchFamily="66" charset="0"/>
              </a:rPr>
              <a:t>ОПАСНОСТЬ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1979613" y="2708275"/>
            <a:ext cx="3529012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867400" y="2708275"/>
            <a:ext cx="0" cy="144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7" grpId="0" animBg="1"/>
      <p:bldP spid="5127" grpId="1" animBg="1"/>
      <p:bldP spid="5129" grpId="0" animBg="1"/>
      <p:bldP spid="5129" grpId="1" animBg="1"/>
      <p:bldP spid="5131" grpId="0" animBg="1"/>
      <p:bldP spid="5131" grpId="1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2124075" y="476250"/>
            <a:ext cx="5184775" cy="941388"/>
          </a:xfrm>
        </p:spPr>
        <p:txBody>
          <a:bodyPr/>
          <a:lstStyle/>
          <a:p>
            <a:r>
              <a:rPr lang="ru-RU" dirty="0">
                <a:solidFill>
                  <a:srgbClr val="333399"/>
                </a:solidFill>
                <a:latin typeface="Comic Sans MS" pitchFamily="66" charset="0"/>
              </a:rPr>
              <a:t>Работа в </a:t>
            </a:r>
            <a:r>
              <a:rPr lang="ru-RU" dirty="0" smtClean="0">
                <a:solidFill>
                  <a:srgbClr val="333399"/>
                </a:solidFill>
                <a:latin typeface="Comic Sans MS" pitchFamily="66" charset="0"/>
              </a:rPr>
              <a:t>группе</a:t>
            </a:r>
            <a:endParaRPr lang="ru-RU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7199" name="Picture 31" descr="jcn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628775"/>
            <a:ext cx="5113337" cy="3133725"/>
          </a:xfrm>
          <a:prstGeom prst="rect">
            <a:avLst/>
          </a:prstGeom>
          <a:noFill/>
        </p:spPr>
      </p:pic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27088" y="4868863"/>
            <a:ext cx="7561262" cy="110490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Рассмотрите картинки, обведите лишний предмет.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  <p:bldP spid="7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Назови одним словом.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0" name="Picture 4" descr="3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</p:spPr>
        </p:pic>
        <p:pic>
          <p:nvPicPr>
            <p:cNvPr id="9223" name="Picture 7" descr="4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</p:spPr>
        </p:pic>
        <p:pic>
          <p:nvPicPr>
            <p:cNvPr id="9225" name="Picture 9" descr="4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</p:spPr>
        </p:pic>
        <p:pic>
          <p:nvPicPr>
            <p:cNvPr id="9228" name="Picture 12" descr="4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</p:spPr>
        </p:pic>
        <p:pic>
          <p:nvPicPr>
            <p:cNvPr id="9221" name="Picture 5" descr="4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</p:spPr>
        </p:pic>
        <p:pic>
          <p:nvPicPr>
            <p:cNvPr id="9224" name="Picture 8" descr="4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43125" y="476250"/>
            <a:ext cx="501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первая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57838"/>
            <a:ext cx="8229600" cy="8239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>
                <a:solidFill>
                  <a:srgbClr val="0000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333399"/>
                </a:solidFill>
                <a:latin typeface="Comic Sans MS" pitchFamily="66" charset="0"/>
              </a:rPr>
              <a:t>                    Работа в </a:t>
            </a:r>
            <a:r>
              <a:rPr lang="ru-RU" dirty="0" smtClean="0">
                <a:solidFill>
                  <a:srgbClr val="333399"/>
                </a:solidFill>
                <a:latin typeface="Comic Sans MS" pitchFamily="66" charset="0"/>
              </a:rPr>
              <a:t>группе.</a:t>
            </a:r>
            <a:endParaRPr lang="ru-RU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581525"/>
            <a:ext cx="76327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Составьте правила к этим знакам.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Придумайте ещё 2-3 свои правила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292929"/>
                </a:solidFill>
                <a:latin typeface="Comic Sans MS" pitchFamily="66" charset="0"/>
              </a:rPr>
              <a:t> обращения с электроприборами.</a:t>
            </a:r>
          </a:p>
          <a:p>
            <a:endParaRPr lang="ru-RU"/>
          </a:p>
        </p:txBody>
      </p:sp>
      <p:pic>
        <p:nvPicPr>
          <p:cNvPr id="11268" name="Picture 4" descr="jcn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404813"/>
            <a:ext cx="2376488" cy="1455737"/>
          </a:xfrm>
          <a:prstGeom prst="rect">
            <a:avLst/>
          </a:prstGeom>
          <a:noFill/>
        </p:spPr>
      </p:pic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611188" y="2060575"/>
            <a:ext cx="7993062" cy="2232025"/>
            <a:chOff x="385" y="1298"/>
            <a:chExt cx="5035" cy="1406"/>
          </a:xfrm>
        </p:grpSpPr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3969" y="1298"/>
              <a:ext cx="1451" cy="1406"/>
              <a:chOff x="3969" y="1253"/>
              <a:chExt cx="1451" cy="1406"/>
            </a:xfrm>
          </p:grpSpPr>
          <p:pic>
            <p:nvPicPr>
              <p:cNvPr id="11276" name="Picture 12" descr="jhyjk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039" y="1344"/>
                <a:ext cx="1290" cy="1153"/>
              </a:xfrm>
              <a:prstGeom prst="rect">
                <a:avLst/>
              </a:prstGeom>
              <a:noFill/>
            </p:spPr>
          </p:pic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>
                <a:off x="396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82" name="Group 18"/>
            <p:cNvGrpSpPr>
              <a:grpSpLocks/>
            </p:cNvGrpSpPr>
            <p:nvPr/>
          </p:nvGrpSpPr>
          <p:grpSpPr bwMode="auto">
            <a:xfrm>
              <a:off x="2200" y="1298"/>
              <a:ext cx="1496" cy="1406"/>
              <a:chOff x="2109" y="1253"/>
              <a:chExt cx="1496" cy="1406"/>
            </a:xfrm>
          </p:grpSpPr>
          <p:pic>
            <p:nvPicPr>
              <p:cNvPr id="11269" name="Picture 5" descr="Копия (2) jhyjk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426" y="1389"/>
                <a:ext cx="1179" cy="1020"/>
              </a:xfrm>
              <a:prstGeom prst="rect">
                <a:avLst/>
              </a:prstGeom>
              <a:noFill/>
            </p:spPr>
          </p:pic>
          <p:sp>
            <p:nvSpPr>
              <p:cNvPr id="11279" name="Oval 15"/>
              <p:cNvSpPr>
                <a:spLocks noChangeArrowheads="1"/>
              </p:cNvSpPr>
              <p:nvPr/>
            </p:nvSpPr>
            <p:spPr bwMode="auto">
              <a:xfrm>
                <a:off x="2109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385" y="1298"/>
              <a:ext cx="1526" cy="1406"/>
              <a:chOff x="476" y="1253"/>
              <a:chExt cx="1526" cy="1406"/>
            </a:xfrm>
          </p:grpSpPr>
          <p:pic>
            <p:nvPicPr>
              <p:cNvPr id="11270" name="Picture 6" descr="Копия (3) jhyjk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76" y="1480"/>
                <a:ext cx="1526" cy="909"/>
              </a:xfrm>
              <a:prstGeom prst="rect">
                <a:avLst/>
              </a:prstGeom>
              <a:noFill/>
            </p:spPr>
          </p:pic>
          <p:sp>
            <p:nvSpPr>
              <p:cNvPr id="11280" name="Oval 16"/>
              <p:cNvSpPr>
                <a:spLocks noChangeArrowheads="1"/>
              </p:cNvSpPr>
              <p:nvPr/>
            </p:nvSpPr>
            <p:spPr bwMode="auto">
              <a:xfrm>
                <a:off x="521" y="1253"/>
                <a:ext cx="1451" cy="140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404813"/>
            <a:ext cx="2879725" cy="576262"/>
          </a:xfrm>
        </p:spPr>
        <p:txBody>
          <a:bodyPr/>
          <a:lstStyle/>
          <a:p>
            <a:r>
              <a:rPr lang="ru-RU" sz="4000">
                <a:solidFill>
                  <a:srgbClr val="333399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7931150" cy="9366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Уходя из дома и даже из комнаты, обязательно выключай электроприборы.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333399"/>
                </a:solidFill>
                <a:latin typeface="Comic Sans MS" pitchFamily="66" charset="0"/>
              </a:rPr>
              <a:t>Уходя из дома и даже из комнаты, обязательно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25604" name="Picture 4" descr="Копия 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378575" y="1341438"/>
            <a:ext cx="1901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Лекарства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7950" y="115888"/>
          <a:ext cx="89281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Презентация" r:id="rId3" imgW="4571967" imgH="3429060" progId="PowerPoint.Show.8">
                  <p:embed/>
                </p:oleObj>
              </mc:Choice>
              <mc:Fallback>
                <p:oleObj name="Презентация" r:id="rId3" imgW="4571967" imgH="3429060" progId="PowerPoint.Show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89281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31913" y="4076700"/>
            <a:ext cx="6624637" cy="21399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Берегите себя!</a:t>
            </a:r>
          </a:p>
          <a:p>
            <a:pPr algn="ctr"/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Соблюдайте правила безопасности!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238</Words>
  <Application>Microsoft Office PowerPoint</Application>
  <PresentationFormat>Экран (4:3)</PresentationFormat>
  <Paragraphs>110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Оформление по умолчанию</vt:lpstr>
      <vt:lpstr>Пастель</vt:lpstr>
      <vt:lpstr>Презентация</vt:lpstr>
      <vt:lpstr>Презентация PowerPoint</vt:lpstr>
      <vt:lpstr>Презентация PowerPoint</vt:lpstr>
      <vt:lpstr>Отгадайте загадки</vt:lpstr>
      <vt:lpstr>Работа в группе</vt:lpstr>
      <vt:lpstr>Назови одним словом.</vt:lpstr>
      <vt:lpstr>                    Работа в группе.</vt:lpstr>
      <vt:lpstr>Помни!</vt:lpstr>
      <vt:lpstr>Домашние опасности.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Лидия Ерасова</cp:lastModifiedBy>
  <cp:revision>30</cp:revision>
  <dcterms:created xsi:type="dcterms:W3CDTF">2011-01-06T06:49:22Z</dcterms:created>
  <dcterms:modified xsi:type="dcterms:W3CDTF">2019-11-12T19:06:08Z</dcterms:modified>
</cp:coreProperties>
</file>